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6502-7446-476A-817A-2FF9726C65E1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851-E4CB-4453-9D88-39364E7914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6502-7446-476A-817A-2FF9726C65E1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851-E4CB-4453-9D88-39364E7914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6502-7446-476A-817A-2FF9726C65E1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851-E4CB-4453-9D88-39364E7914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457200" y="115888"/>
            <a:ext cx="8229600" cy="63373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6502-7446-476A-817A-2FF9726C65E1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851-E4CB-4453-9D88-39364E7914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6502-7446-476A-817A-2FF9726C65E1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851-E4CB-4453-9D88-39364E7914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6502-7446-476A-817A-2FF9726C65E1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851-E4CB-4453-9D88-39364E7914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6502-7446-476A-817A-2FF9726C65E1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851-E4CB-4453-9D88-39364E7914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6502-7446-476A-817A-2FF9726C65E1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851-E4CB-4453-9D88-39364E7914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6502-7446-476A-817A-2FF9726C65E1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851-E4CB-4453-9D88-39364E7914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6502-7446-476A-817A-2FF9726C65E1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851-E4CB-4453-9D88-39364E7914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36502-7446-476A-817A-2FF9726C65E1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1851-E4CB-4453-9D88-39364E7914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36502-7446-476A-817A-2FF9726C65E1}" type="datetimeFigureOut">
              <a:rPr lang="ko-KR" altLang="en-US" smtClean="0"/>
              <a:t>2019-07-25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C1851-E4CB-4453-9D88-39364E7914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331913" y="549275"/>
            <a:ext cx="6480175" cy="11525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</a:rPr>
              <a:t>소년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</a:rPr>
              <a:t>청년 </a:t>
            </a:r>
            <a:r>
              <a:rPr lang="en-US" altLang="ko-KR" dirty="0" smtClean="0">
                <a:solidFill>
                  <a:schemeClr val="accent2">
                    <a:lumMod val="75000"/>
                  </a:schemeClr>
                </a:solidFill>
              </a:rPr>
              <a:t>Pr. </a:t>
            </a:r>
            <a:r>
              <a:rPr lang="ko-KR" altLang="en-US" dirty="0" smtClean="0">
                <a:solidFill>
                  <a:schemeClr val="accent2">
                    <a:lumMod val="75000"/>
                  </a:schemeClr>
                </a:solidFill>
              </a:rPr>
              <a:t>활성화 방향</a:t>
            </a:r>
            <a:endParaRPr lang="en-US" altLang="ko-KR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75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2868613" y="4437063"/>
            <a:ext cx="2517775" cy="360362"/>
          </a:xfrm>
        </p:spPr>
        <p:txBody>
          <a:bodyPr/>
          <a:lstStyle/>
          <a:p>
            <a:pPr eaLnBrk="1" hangingPunct="1">
              <a:defRPr/>
            </a:pPr>
            <a:r>
              <a:rPr lang="ko-KR" altLang="en-US" sz="1600" dirty="0" smtClean="0">
                <a:solidFill>
                  <a:schemeClr val="accent2">
                    <a:lumMod val="75000"/>
                  </a:schemeClr>
                </a:solidFill>
              </a:rPr>
              <a:t>산청 성심원</a:t>
            </a:r>
          </a:p>
        </p:txBody>
      </p:sp>
      <p:sp>
        <p:nvSpPr>
          <p:cNvPr id="4" name="Rectangle 12"/>
          <p:cNvSpPr txBox="1">
            <a:spLocks noChangeArrowheads="1"/>
          </p:cNvSpPr>
          <p:nvPr/>
        </p:nvSpPr>
        <p:spPr bwMode="auto">
          <a:xfrm>
            <a:off x="2701925" y="4076700"/>
            <a:ext cx="2663825" cy="46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defRPr kumimoji="1" sz="20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altLang="ko-KR" sz="1200" dirty="0" smtClean="0">
                <a:solidFill>
                  <a:schemeClr val="accent2">
                    <a:lumMod val="75000"/>
                  </a:schemeClr>
                </a:solidFill>
              </a:rPr>
              <a:t>2019</a:t>
            </a:r>
            <a:r>
              <a:rPr lang="ko-KR" altLang="en-US" sz="1200" dirty="0" smtClean="0">
                <a:solidFill>
                  <a:schemeClr val="accent2">
                    <a:lumMod val="75000"/>
                  </a:schemeClr>
                </a:solidFill>
              </a:rPr>
              <a:t>년  </a:t>
            </a:r>
            <a:r>
              <a:rPr lang="en-US" altLang="ko-KR" sz="1200" dirty="0" smtClean="0">
                <a:solidFill>
                  <a:schemeClr val="accent2">
                    <a:lumMod val="75000"/>
                  </a:schemeClr>
                </a:solidFill>
              </a:rPr>
              <a:t>7</a:t>
            </a:r>
            <a:r>
              <a:rPr lang="ko-KR" altLang="en-US" sz="1200" dirty="0" smtClean="0">
                <a:solidFill>
                  <a:schemeClr val="accent2">
                    <a:lumMod val="75000"/>
                  </a:schemeClr>
                </a:solidFill>
              </a:rPr>
              <a:t>월  </a:t>
            </a:r>
            <a:r>
              <a:rPr lang="en-US" altLang="ko-KR" sz="1200" dirty="0" smtClean="0">
                <a:solidFill>
                  <a:schemeClr val="accent2">
                    <a:lumMod val="75000"/>
                  </a:schemeClr>
                </a:solidFill>
              </a:rPr>
              <a:t>21</a:t>
            </a:r>
            <a:r>
              <a:rPr lang="ko-KR" altLang="en-US" sz="1200" dirty="0" smtClean="0">
                <a:solidFill>
                  <a:schemeClr val="accent2">
                    <a:lumMod val="75000"/>
                  </a:schemeClr>
                </a:solidFill>
              </a:rPr>
              <a:t>일</a:t>
            </a:r>
          </a:p>
        </p:txBody>
      </p:sp>
      <p:pic>
        <p:nvPicPr>
          <p:cNvPr id="3077" name="그림 4" descr="EMB000013b80d65"/>
          <p:cNvPicPr>
            <a:picLocks noChangeAspect="1" noChangeArrowheads="1"/>
          </p:cNvPicPr>
          <p:nvPr/>
        </p:nvPicPr>
        <p:blipFill>
          <a:blip r:embed="rId2" cstate="print"/>
          <a:srcRect r="237" b="66"/>
          <a:stretch>
            <a:fillRect/>
          </a:stretch>
        </p:blipFill>
        <p:spPr bwMode="auto">
          <a:xfrm>
            <a:off x="3325813" y="1628775"/>
            <a:ext cx="1412875" cy="227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57200" y="98425"/>
            <a:ext cx="82296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hlink"/>
              </a:buClr>
              <a:defRPr/>
            </a:pPr>
            <a:r>
              <a:rPr lang="en-US" altLang="ko-KR" sz="3200" b="1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II. </a:t>
            </a:r>
            <a:r>
              <a:rPr lang="ko-KR" altLang="en-US" sz="3200" b="1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청년 단원 육성 방안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00100" y="981075"/>
            <a:ext cx="7848600" cy="481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28650" lvl="1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defRPr/>
            </a:pP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  일반적으로 </a:t>
            </a:r>
            <a:r>
              <a:rPr lang="ko-KR" altLang="en-US" sz="1600" dirty="0" err="1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레지오는</a:t>
            </a: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 지역의 특정 계층이나 특정 집단에 한정된 단원들만으로 </a:t>
            </a:r>
            <a:r>
              <a:rPr lang="ko-KR" altLang="en-US" sz="1600" dirty="0" err="1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쁘레시디움을</a:t>
            </a: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 설립하는 데 반대한다</a:t>
            </a:r>
            <a:r>
              <a:rPr lang="en-US" altLang="ko-KR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그 이유는 다음과 같다</a:t>
            </a:r>
            <a:r>
              <a:rPr lang="en-US" altLang="ko-KR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628650" lvl="1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defRPr/>
            </a:pPr>
            <a:r>
              <a:rPr lang="en-US" altLang="ko-KR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가</a:t>
            </a:r>
            <a:r>
              <a:rPr lang="en-US" altLang="ko-KR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단원 자격을 제한하면</a:t>
            </a:r>
            <a:r>
              <a:rPr lang="en-US" altLang="ko-KR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600" dirty="0" err="1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쁘레시디움은</a:t>
            </a: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 배타적으로 흐르게 되어</a:t>
            </a:r>
            <a:r>
              <a:rPr lang="en-US" altLang="ko-KR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결과적으로 공동체의 형제애를 위태롭게 만든다</a:t>
            </a:r>
            <a:r>
              <a:rPr lang="en-US" altLang="ko-KR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628650" lvl="1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defRPr/>
            </a:pPr>
            <a:r>
              <a:rPr lang="en-US" altLang="ko-KR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나</a:t>
            </a:r>
            <a:r>
              <a:rPr lang="en-US" altLang="ko-KR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새 단원 모집을 보면</a:t>
            </a:r>
            <a:r>
              <a:rPr lang="en-US" altLang="ko-KR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대체로 단원이 친구를 입단시키는 경우가 제일 좋은 방법으로 되어 있다</a:t>
            </a:r>
            <a:r>
              <a:rPr lang="en-US" altLang="ko-KR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그런데 </a:t>
            </a:r>
            <a:r>
              <a:rPr lang="ko-KR" altLang="en-US" sz="1600" dirty="0" err="1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쁘레시디움이</a:t>
            </a: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 특정 부류의 사람들로 구성되어 배타적이 되면</a:t>
            </a:r>
            <a:r>
              <a:rPr lang="en-US" altLang="ko-KR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이러한 친구들의 입단이 어렵게 된다</a:t>
            </a:r>
            <a:r>
              <a:rPr lang="en-US" altLang="ko-KR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628650" lvl="1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defRPr/>
            </a:pPr>
            <a:r>
              <a:rPr lang="en-US" altLang="ko-KR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다</a:t>
            </a:r>
            <a:r>
              <a:rPr lang="en-US" altLang="ko-KR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각기 다른 생업에 종사하는 단원들로 구성된 </a:t>
            </a:r>
            <a:r>
              <a:rPr lang="ko-KR" altLang="en-US" sz="1600" dirty="0" err="1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쁘레시디움이</a:t>
            </a: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 가장 효과적이라는 사실이 거의 예외 없이 입증되고 있다</a:t>
            </a:r>
            <a:r>
              <a:rPr lang="en-US" altLang="ko-KR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628650" lvl="1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defRPr/>
            </a:pPr>
            <a:r>
              <a:rPr lang="en-US" altLang="ko-KR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                                                                </a:t>
            </a: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교본 제</a:t>
            </a:r>
            <a:r>
              <a:rPr lang="en-US" altLang="ko-KR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39</a:t>
            </a: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장 </a:t>
            </a:r>
            <a:r>
              <a:rPr lang="en-US" altLang="ko-KR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29</a:t>
            </a: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절</a:t>
            </a:r>
            <a:r>
              <a:rPr lang="en-US" altLang="ko-KR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, 456</a:t>
            </a: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쪽</a:t>
            </a:r>
            <a:endParaRPr lang="en-US" altLang="ko-KR" sz="1600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ChangeArrowheads="1"/>
          </p:cNvSpPr>
          <p:nvPr/>
        </p:nvSpPr>
        <p:spPr bwMode="auto">
          <a:xfrm>
            <a:off x="457200" y="98425"/>
            <a:ext cx="82296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hlink"/>
              </a:buClr>
              <a:defRPr/>
            </a:pPr>
            <a:r>
              <a:rPr lang="en-US" altLang="ko-KR" sz="3200" b="1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I. </a:t>
            </a:r>
            <a:r>
              <a:rPr lang="ko-KR" altLang="en-US" sz="3200" b="1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소년 단원 육성 방안</a:t>
            </a:r>
          </a:p>
        </p:txBody>
      </p:sp>
      <p:sp>
        <p:nvSpPr>
          <p:cNvPr id="11267" name="Rectangle 9"/>
          <p:cNvSpPr>
            <a:spLocks noChangeArrowheads="1"/>
          </p:cNvSpPr>
          <p:nvPr/>
        </p:nvSpPr>
        <p:spPr bwMode="auto">
          <a:xfrm>
            <a:off x="846138" y="1412875"/>
            <a:ext cx="7848600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ko-KR" altLang="en-US" sz="25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현상 및 문제점</a:t>
            </a:r>
            <a:endParaRPr lang="en-US" altLang="ko-KR" sz="2500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출산율 저하로 대상자들의 감소 지속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핵 가족화의 확산으로 할머니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할아버지 영향력 감소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맞벌이 부부 증가로 자녀의 신앙교육에 시간 할애 어려움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놀이의 변화로 신앙 생활에 대한 관심도 저하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과외 및 예능 학원을 중시하는 풍조 증가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성인 봉사자의 양성 부족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628650" lvl="1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defRPr/>
            </a:pP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57200" y="98425"/>
            <a:ext cx="82296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hlink"/>
              </a:buClr>
              <a:defRPr/>
            </a:pPr>
            <a:r>
              <a:rPr lang="en-US" altLang="ko-KR" sz="3200" b="1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I. </a:t>
            </a:r>
            <a:r>
              <a:rPr lang="ko-KR" altLang="en-US" sz="3200" b="1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소년 단원 육성 방안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846138" y="1412875"/>
            <a:ext cx="7848600" cy="3887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ko-KR" altLang="en-US" sz="25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풀어야 할 과제</a:t>
            </a:r>
            <a:endParaRPr lang="en-US" altLang="ko-KR" sz="2500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spcBef>
                <a:spcPct val="20000"/>
              </a:spcBef>
              <a:buClr>
                <a:schemeClr val="accent2">
                  <a:lumMod val="75000"/>
                </a:schemeClr>
              </a:buClr>
              <a:defRPr/>
            </a:pPr>
            <a:endParaRPr lang="en-US" altLang="ko-KR" sz="1400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즐거움을 준다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역할을 준다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영성을 심화하도록 유도한다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57200" y="98425"/>
            <a:ext cx="82296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hlink"/>
              </a:buClr>
              <a:defRPr/>
            </a:pPr>
            <a:r>
              <a:rPr lang="en-US" altLang="ko-KR" sz="3200" b="1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I. </a:t>
            </a:r>
            <a:r>
              <a:rPr lang="ko-KR" altLang="en-US" sz="3200" b="1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소년 단원 육성 방안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46138" y="1412875"/>
            <a:ext cx="7840662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ko-KR" altLang="en-US" sz="25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즐거움을 준다</a:t>
            </a:r>
            <a:r>
              <a:rPr lang="en-US" altLang="ko-KR" sz="25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990600" lvl="1" indent="-361950">
              <a:lnSpc>
                <a:spcPct val="12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월 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1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회 엠마우스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야외 활동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)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필수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2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주회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 중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묵주기도는 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“1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단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”</a:t>
            </a:r>
          </a:p>
          <a:p>
            <a:pPr marL="990600" lvl="1" indent="-361950">
              <a:lnSpc>
                <a:spcPct val="12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지나친 통제는 절제하고 스스로 통제하도록 유도한다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990600" lvl="1" indent="-361950">
              <a:lnSpc>
                <a:spcPct val="12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결석 단원의 사유를 반드시 확인해서 재미를 붙이도록 신경 쓴다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2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자모회와의 지속적인 교감을 통해 단원들에게 즐거움을 줄 수 있는 방안을 모색한다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57200" y="98425"/>
            <a:ext cx="82296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hlink"/>
              </a:buClr>
              <a:defRPr/>
            </a:pPr>
            <a:r>
              <a:rPr lang="en-US" altLang="ko-KR" sz="3200" b="1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I. </a:t>
            </a:r>
            <a:r>
              <a:rPr lang="ko-KR" altLang="en-US" sz="3200" b="1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소년 단원 육성 방안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46138" y="1412875"/>
            <a:ext cx="7840662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ko-KR" altLang="en-US" sz="25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역할을 준다</a:t>
            </a:r>
            <a:r>
              <a:rPr lang="en-US" altLang="ko-KR" sz="25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990600" lvl="1" indent="-361950">
              <a:lnSpc>
                <a:spcPct val="12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소년 단원들이 간부를 맡도록 양성한다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990600" lvl="1" indent="-361950">
              <a:lnSpc>
                <a:spcPct val="12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적당한 활동 배당 및 활동 보고 시간의 충실화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1371600" lvl="2" indent="-285750">
              <a:lnSpc>
                <a:spcPct val="12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기도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묵주기도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평일 미사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화살기도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아침 기도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저녁 기도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1371600" lvl="2" indent="-285750">
              <a:lnSpc>
                <a:spcPct val="12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활동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교리반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 참석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복사단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 활동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집안일 돕기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친구 돕기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,              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자연 보호 활동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희생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봉사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1371600" lvl="2" indent="-285750">
              <a:lnSpc>
                <a:spcPct val="12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기타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: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전례 협조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단원 입교 권면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</a:p>
          <a:p>
            <a:pPr marL="914400" lvl="1" indent="-285750">
              <a:lnSpc>
                <a:spcPct val="12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암암리에 경쟁 유도도 필요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? </a:t>
            </a:r>
          </a:p>
          <a:p>
            <a:pPr marL="990600" lvl="1" indent="-361950">
              <a:lnSpc>
                <a:spcPct val="12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57200" y="98425"/>
            <a:ext cx="82296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hlink"/>
              </a:buClr>
              <a:defRPr/>
            </a:pPr>
            <a:r>
              <a:rPr lang="en-US" altLang="ko-KR" sz="3200" b="1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I. </a:t>
            </a:r>
            <a:r>
              <a:rPr lang="ko-KR" altLang="en-US" sz="3200" b="1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소년 단원 육성 방안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46138" y="1412875"/>
            <a:ext cx="7840662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ko-KR" altLang="en-US" sz="25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영성을 심화하도록 유도한다</a:t>
            </a:r>
            <a:r>
              <a:rPr lang="en-US" altLang="ko-KR" sz="25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990600" lvl="1" indent="-361950">
              <a:lnSpc>
                <a:spcPct val="12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어린이 용 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“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훈화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”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개발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/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활용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2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복사단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 활동과 연계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2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교리반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 참석 독려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990600" lvl="1" indent="-361950">
              <a:lnSpc>
                <a:spcPct val="12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성당 친구는 물론 학교 친구들과 잘 지내도록 유도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2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기도하는 단원에 대한 칭찬을 통해 기도의 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체화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 유도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2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칭찬과 격려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대화를 통한 교감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.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특히 경청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!!!</a:t>
            </a:r>
          </a:p>
          <a:p>
            <a:pPr marL="990600" lvl="1" indent="-361950">
              <a:lnSpc>
                <a:spcPct val="12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지도자의 봉사하는 모습을 통한 감화는 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“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필수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57200" y="98425"/>
            <a:ext cx="82296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hlink"/>
              </a:buClr>
              <a:defRPr/>
            </a:pPr>
            <a:r>
              <a:rPr lang="en-US" altLang="ko-KR" sz="3200" b="1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II. </a:t>
            </a:r>
            <a:r>
              <a:rPr lang="ko-KR" altLang="en-US" sz="3200" b="1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청년 단원 육성 방안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46138" y="1412875"/>
            <a:ext cx="8047037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ko-KR" altLang="en-US" sz="25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현상 및 문제점</a:t>
            </a:r>
            <a:endParaRPr lang="en-US" altLang="ko-KR" sz="2500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성당에서의 역할이 없다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직장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결혼 등 당면 문제가 시급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활동을 하려고 해도 멘토가 없다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활동 시 과도한 업무가 부과된다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청년 단원들로만 구성된 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Pr.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은 레지오의 참 맛을 느끼기 어렵다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628650" lvl="1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defRPr/>
            </a:pP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     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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  <a:sym typeface="Wingdings" pitchFamily="2" charset="2"/>
              </a:rPr>
              <a:t>도제 제도의 활성화 어려움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무엇보다도 기도 생활이 익숙치 않고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,</a:t>
            </a: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활동 거리를 찾기 쉽지 않다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(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무슨 활동을 해야 할지 모른다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57200" y="98425"/>
            <a:ext cx="82296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hlink"/>
              </a:buClr>
              <a:defRPr/>
            </a:pPr>
            <a:r>
              <a:rPr lang="en-US" altLang="ko-KR" sz="3200" b="1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II. </a:t>
            </a:r>
            <a:r>
              <a:rPr lang="ko-KR" altLang="en-US" sz="3200" b="1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청년 단원 육성 방안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00100" y="703263"/>
            <a:ext cx="7848600" cy="481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ko-KR" altLang="en-US" sz="25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단원 확보 및 육성 방안</a:t>
            </a:r>
            <a:endParaRPr lang="en-US" altLang="ko-KR" sz="2500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주일학교 자모회를 대상으로 단원 확보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자모회 중심의 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Pr.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이 안정되었을 때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, </a:t>
            </a:r>
          </a:p>
          <a:p>
            <a:pPr marL="628650" lvl="1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     배우자들도 대상으로 활동 유도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처음부터 과도한 임무 부담은 금물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기도 중심의 활동으로 </a:t>
            </a:r>
            <a:r>
              <a:rPr lang="ko-KR" altLang="en-US" dirty="0" err="1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체화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 유도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본당 내의 입지확보 및 배려를 통한 안정 추구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노년 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Pr. </a:t>
            </a: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지원 활동도 조심스럽게 연계 필요</a:t>
            </a: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ko-KR" altLang="en-US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청년들과의 지속적인 대화를 통해 그들의 입장을 이해하려는 노력이 절실함</a:t>
            </a:r>
            <a:r>
              <a:rPr lang="en-US" altLang="ko-KR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.</a:t>
            </a: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57200" y="98425"/>
            <a:ext cx="8229600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hlink"/>
              </a:buClr>
              <a:defRPr/>
            </a:pPr>
            <a:r>
              <a:rPr lang="en-US" altLang="ko-KR" sz="3200" b="1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II. </a:t>
            </a:r>
            <a:r>
              <a:rPr lang="ko-KR" altLang="en-US" sz="3200" b="1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청년 단원 육성 방안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19150" y="1268413"/>
            <a:ext cx="78486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u"/>
              <a:defRPr/>
            </a:pPr>
            <a:r>
              <a:rPr lang="ko-KR" altLang="en-US" sz="250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대상 </a:t>
            </a:r>
            <a:r>
              <a:rPr lang="en-US" altLang="ko-KR" sz="25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Group </a:t>
            </a:r>
            <a:r>
              <a:rPr lang="ko-KR" altLang="en-US" sz="2500" dirty="0">
                <a:solidFill>
                  <a:schemeClr val="accent2">
                    <a:lumMod val="75000"/>
                  </a:schemeClr>
                </a:solidFill>
                <a:latin typeface="HY견고딕" pitchFamily="18" charset="-127"/>
                <a:ea typeface="HY견고딕" pitchFamily="18" charset="-127"/>
              </a:rPr>
              <a:t>별 활동 전략</a:t>
            </a:r>
            <a:endParaRPr lang="en-US" altLang="ko-KR" sz="2500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>
              <a:spcBef>
                <a:spcPct val="20000"/>
              </a:spcBef>
              <a:buClr>
                <a:schemeClr val="accent2">
                  <a:lumMod val="75000"/>
                </a:schemeClr>
              </a:buClr>
              <a:defRPr/>
            </a:pPr>
            <a:endParaRPr lang="en-US" altLang="ko-KR" sz="1400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  <a:p>
            <a:pPr marL="990600" lvl="1" indent="-361950">
              <a:lnSpc>
                <a:spcPct val="150000"/>
              </a:lnSpc>
              <a:spcBef>
                <a:spcPct val="20000"/>
              </a:spcBef>
              <a:buClr>
                <a:schemeClr val="accent2">
                  <a:lumMod val="75000"/>
                </a:schemeClr>
              </a:buClr>
              <a:buFont typeface="Wingdings" pitchFamily="2" charset="2"/>
              <a:buChar char="ü"/>
              <a:defRPr/>
            </a:pPr>
            <a:endParaRPr lang="en-US" altLang="ko-KR" dirty="0">
              <a:solidFill>
                <a:schemeClr val="accent2">
                  <a:lumMod val="75000"/>
                </a:schemeClr>
              </a:solidFill>
              <a:latin typeface="HY견고딕" pitchFamily="18" charset="-127"/>
              <a:ea typeface="HY견고딕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2700338" y="2133600"/>
          <a:ext cx="4319588" cy="3240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794"/>
                <a:gridCol w="2159794"/>
              </a:tblGrid>
              <a:tr h="16200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B Group</a:t>
                      </a:r>
                      <a:endParaRPr lang="ko-KR" altLang="en-US" sz="1800" dirty="0"/>
                    </a:p>
                  </a:txBody>
                  <a:tcPr marL="91421" marR="91421" marT="45716" marB="45716" anchor="ctr">
                    <a:lnL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 Group</a:t>
                      </a:r>
                      <a:endParaRPr lang="ko-KR" alt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91421" marR="91421" marT="45716" marB="45716" anchor="ctr">
                    <a:lnL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2004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 Group</a:t>
                      </a:r>
                      <a:endParaRPr lang="ko-KR" alt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91421" marR="91421" marT="45716" marB="45716" anchor="ctr">
                    <a:lnL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 Group</a:t>
                      </a:r>
                      <a:endParaRPr lang="ko-KR" altLang="en-US" sz="18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91421" marR="91421" marT="45716" marB="45716" anchor="ctr">
                    <a:lnL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46313" y="3317875"/>
            <a:ext cx="360362" cy="8620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중고딕" pitchFamily="18" charset="-127"/>
                <a:ea typeface="HY중고딕" pitchFamily="18" charset="-127"/>
              </a:rPr>
              <a:t>신</a:t>
            </a:r>
            <a:endParaRPr lang="en-US" altLang="ko-KR" sz="1600" dirty="0">
              <a:solidFill>
                <a:schemeClr val="accent2">
                  <a:lumMod val="75000"/>
                </a:schemeClr>
              </a:solidFill>
              <a:latin typeface="HY중고딕" pitchFamily="18" charset="-127"/>
              <a:ea typeface="HY중고딕" pitchFamily="18" charset="-127"/>
            </a:endParaRPr>
          </a:p>
          <a:p>
            <a:pPr algn="ctr">
              <a:defRPr/>
            </a:pP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중고딕" pitchFamily="18" charset="-127"/>
                <a:ea typeface="HY중고딕" pitchFamily="18" charset="-127"/>
              </a:rPr>
              <a:t>앙</a:t>
            </a:r>
            <a:endParaRPr lang="en-US" altLang="ko-KR" sz="1600" dirty="0">
              <a:solidFill>
                <a:schemeClr val="accent2">
                  <a:lumMod val="75000"/>
                </a:schemeClr>
              </a:solidFill>
              <a:latin typeface="HY중고딕" pitchFamily="18" charset="-127"/>
              <a:ea typeface="HY중고딕" pitchFamily="18" charset="-127"/>
            </a:endParaRPr>
          </a:p>
          <a:p>
            <a:pPr algn="ctr">
              <a:defRPr/>
            </a:pP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중고딕" pitchFamily="18" charset="-127"/>
                <a:ea typeface="HY중고딕" pitchFamily="18" charset="-127"/>
              </a:rPr>
              <a:t>심</a:t>
            </a:r>
          </a:p>
        </p:txBody>
      </p:sp>
      <p:cxnSp>
        <p:nvCxnSpPr>
          <p:cNvPr id="8" name="직선 화살표 연결선 7"/>
          <p:cNvCxnSpPr/>
          <p:nvPr/>
        </p:nvCxnSpPr>
        <p:spPr>
          <a:xfrm>
            <a:off x="2416175" y="4159250"/>
            <a:ext cx="0" cy="86995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 flipV="1">
            <a:off x="2419350" y="2466975"/>
            <a:ext cx="0" cy="8651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92325" y="2184400"/>
            <a:ext cx="668338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400" dirty="0">
                <a:solidFill>
                  <a:schemeClr val="accent2">
                    <a:lumMod val="75000"/>
                  </a:schemeClr>
                </a:solidFill>
                <a:latin typeface="HY중고딕" pitchFamily="18" charset="-127"/>
                <a:ea typeface="HY중고딕" pitchFamily="18" charset="-127"/>
              </a:rPr>
              <a:t>깊다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05025" y="5029200"/>
            <a:ext cx="6667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400" dirty="0">
                <a:solidFill>
                  <a:schemeClr val="accent2">
                    <a:lumMod val="75000"/>
                  </a:schemeClr>
                </a:solidFill>
                <a:latin typeface="HY중고딕" pitchFamily="18" charset="-127"/>
                <a:ea typeface="HY중고딕" pitchFamily="18" charset="-127"/>
              </a:rPr>
              <a:t>얕다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05275" y="5378450"/>
            <a:ext cx="151288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600" dirty="0">
                <a:solidFill>
                  <a:schemeClr val="accent2">
                    <a:lumMod val="75000"/>
                  </a:schemeClr>
                </a:solidFill>
                <a:latin typeface="HY중고딕" pitchFamily="18" charset="-127"/>
                <a:ea typeface="HY중고딕" pitchFamily="18" charset="-127"/>
              </a:rPr>
              <a:t>사회적 안정성</a:t>
            </a:r>
          </a:p>
        </p:txBody>
      </p:sp>
      <p:cxnSp>
        <p:nvCxnSpPr>
          <p:cNvPr id="17" name="직선 화살표 연결선 16"/>
          <p:cNvCxnSpPr/>
          <p:nvPr/>
        </p:nvCxnSpPr>
        <p:spPr>
          <a:xfrm>
            <a:off x="5586413" y="5557838"/>
            <a:ext cx="847725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367463" y="5391150"/>
            <a:ext cx="6683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400" dirty="0">
                <a:solidFill>
                  <a:schemeClr val="accent2">
                    <a:lumMod val="75000"/>
                  </a:schemeClr>
                </a:solidFill>
                <a:latin typeface="HY중고딕" pitchFamily="18" charset="-127"/>
                <a:ea typeface="HY중고딕" pitchFamily="18" charset="-127"/>
              </a:rPr>
              <a:t>높다</a:t>
            </a:r>
          </a:p>
        </p:txBody>
      </p:sp>
      <p:cxnSp>
        <p:nvCxnSpPr>
          <p:cNvPr id="20" name="직선 화살표 연결선 19"/>
          <p:cNvCxnSpPr>
            <a:stCxn id="16" idx="1"/>
          </p:cNvCxnSpPr>
          <p:nvPr/>
        </p:nvCxnSpPr>
        <p:spPr>
          <a:xfrm flipH="1">
            <a:off x="3267075" y="5548313"/>
            <a:ext cx="838200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05100" y="5391150"/>
            <a:ext cx="66675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400" dirty="0">
                <a:solidFill>
                  <a:schemeClr val="accent2">
                    <a:lumMod val="75000"/>
                  </a:schemeClr>
                </a:solidFill>
                <a:latin typeface="HY중고딕" pitchFamily="18" charset="-127"/>
                <a:ea typeface="HY중고딕" pitchFamily="18" charset="-127"/>
              </a:rPr>
              <a:t>낮다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533</Words>
  <Application>Microsoft Office PowerPoint</Application>
  <PresentationFormat>화면 슬라이드 쇼(4:3)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소년/청년 Pr. 활성화 방향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소년/청년 Pr. 활성화 방향</dc:title>
  <dc:creator>Registered User</dc:creator>
  <cp:lastModifiedBy>Registered User</cp:lastModifiedBy>
  <cp:revision>1</cp:revision>
  <dcterms:created xsi:type="dcterms:W3CDTF">2019-07-25T06:57:36Z</dcterms:created>
  <dcterms:modified xsi:type="dcterms:W3CDTF">2019-07-25T06:59:55Z</dcterms:modified>
</cp:coreProperties>
</file>